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7" r:id="rId2"/>
    <p:sldId id="256" r:id="rId3"/>
    <p:sldId id="258" r:id="rId4"/>
    <p:sldId id="257" r:id="rId5"/>
    <p:sldId id="271" r:id="rId6"/>
    <p:sldId id="272" r:id="rId7"/>
    <p:sldId id="264" r:id="rId8"/>
    <p:sldId id="261" r:id="rId9"/>
    <p:sldId id="268" r:id="rId10"/>
    <p:sldId id="274" r:id="rId11"/>
    <p:sldId id="269" r:id="rId12"/>
    <p:sldId id="262" r:id="rId13"/>
    <p:sldId id="263" r:id="rId14"/>
    <p:sldId id="266" r:id="rId15"/>
    <p:sldId id="275" r:id="rId16"/>
    <p:sldId id="270" r:id="rId17"/>
  </p:sldIdLst>
  <p:sldSz cx="9144000" cy="6858000" type="screen4x3"/>
  <p:notesSz cx="6834188" cy="9979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Untitled Section" id="{3001A534-FE17-42A3-9EFC-0FF1BE998262}">
          <p14:sldIdLst>
            <p14:sldId id="267"/>
          </p14:sldIdLst>
        </p14:section>
        <p14:section name="Mi az az ajánlórendszer?" id="{34F26D97-1D3B-4C3B-86DA-C8300D6148B6}">
          <p14:sldIdLst>
            <p14:sldId id="256"/>
            <p14:sldId id="258"/>
            <p14:sldId id="257"/>
            <p14:sldId id="271"/>
            <p14:sldId id="272"/>
            <p14:sldId id="264"/>
          </p14:sldIdLst>
        </p14:section>
        <p14:section name="Hogyan működik?" id="{583D4E08-80F2-4667-AD1D-081CB2C47474}">
          <p14:sldIdLst>
            <p14:sldId id="261"/>
            <p14:sldId id="268"/>
            <p14:sldId id="274"/>
            <p14:sldId id="269"/>
            <p14:sldId id="262"/>
          </p14:sldIdLst>
        </p14:section>
        <p14:section name="Felhasználási területek" id="{79F484F9-A953-4D13-8CEE-20F5A911760F}">
          <p14:sldIdLst>
            <p14:sldId id="263"/>
          </p14:sldIdLst>
        </p14:section>
        <p14:section name="Lehetőségek &amp; mit hoz a jövő?" id="{5A06024C-95D5-4FC5-A2DC-B276142B5350}">
          <p14:sldIdLst>
            <p14:sldId id="266"/>
            <p14:sldId id="275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153" autoAdjust="0"/>
  </p:normalViewPr>
  <p:slideViewPr>
    <p:cSldViewPr>
      <p:cViewPr>
        <p:scale>
          <a:sx n="77" d="100"/>
          <a:sy n="77" d="100"/>
        </p:scale>
        <p:origin x="-954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042" y="-96"/>
      </p:cViewPr>
      <p:guideLst>
        <p:guide orient="horz" pos="3143"/>
        <p:guide pos="215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B4993-1620-47F9-98C2-4A9493DE2E2A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9D467-B85F-4666-9B07-14C7090450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9082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58768-FC0D-4FE8-80D8-6E9279F21254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C61DF-F613-4356-B9BE-D67266E7B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088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344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9120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6684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8427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416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3213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1388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922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0433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052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1178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5290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264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9194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8587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61DF-F613-4356-B9BE-D67266E7B5A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568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702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767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048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293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324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110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172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7952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839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03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D1B1B-EDB5-4235-883D-458A411A5C38}" type="datetimeFigureOut">
              <a:rPr lang="en-US" smtClean="0"/>
              <a:pPr/>
              <a:t>11/24/2010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13E46-47CA-4215-B95A-331663833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889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wmv"/><Relationship Id="rId6" Type="http://schemas.openxmlformats.org/officeDocument/2006/relationships/image" Target="../media/image15.png"/><Relationship Id="rId5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57724"/>
            <a:ext cx="2866532" cy="123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809417"/>
            <a:ext cx="7308304" cy="1261884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4400" cap="sm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Ajánlórendszerek</a:t>
            </a:r>
            <a:endParaRPr lang="en-US" sz="4400" cap="small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algn="r"/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az éltanuló webáruház</a:t>
            </a:r>
          </a:p>
        </p:txBody>
      </p:sp>
      <p:pic>
        <p:nvPicPr>
          <p:cNvPr id="13313" name="Picture 1" descr="C:\Users\Máté\Desktop\dotCommerce\pics\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2025" y="5966308"/>
            <a:ext cx="3480455" cy="7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3369786"/>
            <a:ext cx="5868144" cy="1327775"/>
            <a:chOff x="2902028" y="2954288"/>
            <a:chExt cx="3159224" cy="1327775"/>
          </a:xfrm>
          <a:solidFill>
            <a:srgbClr val="000000">
              <a:alpha val="10196"/>
            </a:srgbClr>
          </a:solidFill>
        </p:grpSpPr>
        <p:sp>
          <p:nvSpPr>
            <p:cNvPr id="5" name="TextBox 4"/>
            <p:cNvSpPr txBox="1"/>
            <p:nvPr/>
          </p:nvSpPr>
          <p:spPr>
            <a:xfrm>
              <a:off x="2902028" y="2954288"/>
              <a:ext cx="3159224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  <a:cs typeface="Helvetica" pitchFamily="34" charset="0"/>
                </a:rPr>
                <a:t>Várkonyi Máté</a:t>
              </a:r>
            </a:p>
            <a:p>
              <a:pPr algn="r"/>
              <a:r>
                <a:rPr lang="hu-HU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  <a:cs typeface="Helvetica" pitchFamily="34" charset="0"/>
                </a:rPr>
                <a:t>Gravity R&amp;D</a:t>
              </a:r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902028" y="4005064"/>
              <a:ext cx="3159224" cy="276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/>
              <a:r>
                <a:rPr lang="hu-HU" sz="12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Helvetica" pitchFamily="34" charset="0"/>
                  <a:cs typeface="Helvetica" pitchFamily="34" charset="0"/>
                </a:rPr>
                <a:t>2010.11.25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83772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6945" y="836712"/>
            <a:ext cx="9117055" cy="3488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0" y="4798893"/>
            <a:ext cx="6300192" cy="646331"/>
          </a:xfrm>
          <a:prstGeom prst="rect">
            <a:avLst/>
          </a:prstGeom>
          <a:solidFill>
            <a:srgbClr val="000000">
              <a:alpha val="2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Felismeri a hasonló profilokat</a:t>
            </a:r>
            <a:endParaRPr lang="en-US" sz="36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40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áté\Documents\My Dropbox\Gravity bizdev\Marketing\Images\iStock_reco_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/>
        </p:blipFill>
        <p:spPr bwMode="auto">
          <a:xfrm>
            <a:off x="0" y="35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2960" y="4077072"/>
            <a:ext cx="4090904" cy="1200329"/>
          </a:xfrm>
          <a:prstGeom prst="rect">
            <a:avLst/>
          </a:prstGeom>
          <a:solidFill>
            <a:srgbClr val="000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rPr>
              <a:t>Komplex hálót hoz létre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29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ideachampions.com/weblogs/happy_ki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06"/>
          <a:stretch/>
        </p:blipFill>
        <p:spPr bwMode="auto">
          <a:xfrm>
            <a:off x="539552" y="1267278"/>
            <a:ext cx="8100392" cy="561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36511" y="112295"/>
            <a:ext cx="4785940" cy="2646878"/>
            <a:chOff x="83255" y="112295"/>
            <a:chExt cx="4666173" cy="2646878"/>
          </a:xfrm>
          <a:solidFill>
            <a:srgbClr val="000000">
              <a:alpha val="10196"/>
            </a:srgbClr>
          </a:solidFill>
        </p:grpSpPr>
        <p:sp>
          <p:nvSpPr>
            <p:cNvPr id="5" name="TextBox 4"/>
            <p:cNvSpPr txBox="1"/>
            <p:nvPr/>
          </p:nvSpPr>
          <p:spPr>
            <a:xfrm>
              <a:off x="83255" y="281572"/>
              <a:ext cx="4488745" cy="230832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  <a:cs typeface="Helvetica" pitchFamily="34" charset="0"/>
                </a:rPr>
                <a:t>Megmondja, hogy melyik vásárlónak melyik terméket ajánljuk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531784">
              <a:off x="3973253" y="112295"/>
              <a:ext cx="776175" cy="264687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hu-HU" sz="16600" dirty="0" smtClean="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!</a:t>
              </a:r>
              <a:endParaRPr lang="en-US" sz="20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2803164"/>
            <a:ext cx="4350542" cy="646331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Az eredmény: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84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-220747"/>
            <a:ext cx="5154737" cy="1862048"/>
            <a:chOff x="83255" y="-220747"/>
            <a:chExt cx="5070170" cy="1862048"/>
          </a:xfrm>
          <a:solidFill>
            <a:srgbClr val="000000">
              <a:alpha val="9020"/>
            </a:srgbClr>
          </a:solidFill>
        </p:grpSpPr>
        <p:sp>
          <p:nvSpPr>
            <p:cNvPr id="4" name="TextBox 3"/>
            <p:cNvSpPr txBox="1"/>
            <p:nvPr/>
          </p:nvSpPr>
          <p:spPr>
            <a:xfrm>
              <a:off x="83255" y="281572"/>
              <a:ext cx="448874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  <a:cs typeface="Helvetica" pitchFamily="34" charset="0"/>
                </a:rPr>
                <a:t>Hol használható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rot="531784">
              <a:off x="4148022" y="-220747"/>
              <a:ext cx="1005403" cy="18620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hu-HU" sz="11500" dirty="0" smtClean="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?</a:t>
              </a:r>
              <a:endParaRPr lang="en-US" sz="16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83255" y="1700808"/>
            <a:ext cx="90607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34" charset="0"/>
                <a:cs typeface="Helvetica" pitchFamily="34" charset="0"/>
              </a:rPr>
              <a:t>Perszonalizált bannerek</a:t>
            </a:r>
          </a:p>
          <a:p>
            <a:pPr marL="571500" lvl="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34" charset="0"/>
                <a:cs typeface="Helvetica" pitchFamily="34" charset="0"/>
              </a:rPr>
              <a:t>Személyreszóló hírlevelek</a:t>
            </a:r>
          </a:p>
          <a:p>
            <a:pPr marL="571500" lvl="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34" charset="0"/>
                <a:cs typeface="Helvetica" pitchFamily="34" charset="0"/>
              </a:rPr>
              <a:t>Egyéni „landing page”</a:t>
            </a:r>
          </a:p>
          <a:p>
            <a:pPr marL="571500" lvl="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34" charset="0"/>
                <a:cs typeface="Helvetica" pitchFamily="34" charset="0"/>
              </a:rPr>
              <a:t>Retargeting</a:t>
            </a:r>
          </a:p>
          <a:p>
            <a:pPr marL="571500" lvl="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34" charset="0"/>
                <a:cs typeface="Helvetica" pitchFamily="34" charset="0"/>
              </a:rPr>
              <a:t>Személyre szabott keresési eredmények</a:t>
            </a:r>
          </a:p>
        </p:txBody>
      </p:sp>
    </p:spTree>
    <p:extLst>
      <p:ext uri="{BB962C8B-B14F-4D97-AF65-F5344CB8AC3E}">
        <p14:creationId xmlns:p14="http://schemas.microsoft.com/office/powerpoint/2010/main" xmlns="" val="310384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9786" y="620688"/>
            <a:ext cx="5508104" cy="1569660"/>
            <a:chOff x="395536" y="2491095"/>
            <a:chExt cx="9150719" cy="1569660"/>
          </a:xfrm>
          <a:solidFill>
            <a:srgbClr val="000000">
              <a:alpha val="10196"/>
            </a:srgbClr>
          </a:solidFill>
        </p:grpSpPr>
        <p:sp>
          <p:nvSpPr>
            <p:cNvPr id="6" name="TextBox 5"/>
            <p:cNvSpPr txBox="1"/>
            <p:nvPr/>
          </p:nvSpPr>
          <p:spPr>
            <a:xfrm>
              <a:off x="395536" y="2852936"/>
              <a:ext cx="76237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  <a:cs typeface="Helvetica" pitchFamily="34" charset="0"/>
                </a:rPr>
                <a:t>Mit hoz a jövő</a:t>
              </a:r>
              <a:endPara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531784">
              <a:off x="7638172" y="2491095"/>
              <a:ext cx="1908083" cy="156966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hu-HU" sz="9600" dirty="0" smtClean="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?</a:t>
              </a:r>
              <a:endParaRPr lang="en-US" sz="20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-9786" y="2636912"/>
            <a:ext cx="90607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34" charset="0"/>
                <a:cs typeface="Helvetica" pitchFamily="34" charset="0"/>
              </a:rPr>
              <a:t>Közösség</a:t>
            </a:r>
          </a:p>
          <a:p>
            <a:pPr marL="571500" lvl="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34" charset="0"/>
                <a:cs typeface="Helvetica" pitchFamily="34" charset="0"/>
              </a:rPr>
              <a:t>Lokáció</a:t>
            </a:r>
          </a:p>
          <a:p>
            <a:pPr marL="571500" lvl="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Helvetica" pitchFamily="34" charset="0"/>
                <a:cs typeface="Helvetica" pitchFamily="34" charset="0"/>
              </a:rPr>
              <a:t>Adatbányászat</a:t>
            </a:r>
          </a:p>
          <a:p>
            <a:pPr marL="571500" lvl="0" indent="-571500">
              <a:buFont typeface="Arial" pitchFamily="34" charset="0"/>
              <a:buChar char="•"/>
            </a:pPr>
            <a:endParaRPr lang="hu-HU" sz="3600" dirty="0">
              <a:solidFill>
                <a:prstClr val="black">
                  <a:lumMod val="85000"/>
                  <a:lumOff val="15000"/>
                </a:prst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" name="Picture 2" descr="http://nwamotherlode.com/wp-content/uploads/2010/08/groupon-log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1342226">
            <a:off x="2987824" y="2594920"/>
            <a:ext cx="1752251" cy="8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áté\Desktop\dotCommerce\pics\shopkic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377020">
            <a:off x="5325799" y="2758062"/>
            <a:ext cx="3629562" cy="18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064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inority Report Mall Scene_H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764704"/>
            <a:ext cx="9144000" cy="51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8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3000"/>
    </mc:Choice>
    <mc:Fallback>
      <p:transition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0411" y="2348880"/>
            <a:ext cx="503357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Máté\Documents\My Dropbox\Gravity bizdev\Marketing\website\Images\Client logos\www.grob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07469">
            <a:off x="647107" y="1128415"/>
            <a:ext cx="16764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áté\Documents\My Dropbox\Gravity bizdev\Marketing\website\Images\Client logos\www.randivon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74670">
            <a:off x="6390301" y="1323879"/>
            <a:ext cx="2057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áté\Documents\My Dropbox\Gravity bizdev\Marketing\website\Images\Client logos\www.vater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275" y="228932"/>
            <a:ext cx="2151846" cy="11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áté\Documents\My Dropbox\Gravity bizdev\Marketing\website\Images\Client logos\Libr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11272">
            <a:off x="577409" y="4918516"/>
            <a:ext cx="17335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Máté\Documents\My Dropbox\Gravity bizdev\Marketing\website\Images\Client logos\árúkereső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634" y="5903128"/>
            <a:ext cx="29051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Máté\Documents\My Dropbox\Gravity bizdev\Marketing\website\Images\Client logos\jegymest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13874">
            <a:off x="6939254" y="4840195"/>
            <a:ext cx="1443223" cy="1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276872"/>
            <a:ext cx="9144000" cy="2232248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248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5531" y="1664305"/>
            <a:ext cx="8791626" cy="2215991"/>
            <a:chOff x="395536" y="2755033"/>
            <a:chExt cx="8396090" cy="2215991"/>
          </a:xfrm>
          <a:solidFill>
            <a:srgbClr val="000000">
              <a:alpha val="10196"/>
            </a:srgbClr>
          </a:solidFill>
        </p:grpSpPr>
        <p:sp>
          <p:nvSpPr>
            <p:cNvPr id="4" name="TextBox 3"/>
            <p:cNvSpPr txBox="1"/>
            <p:nvPr/>
          </p:nvSpPr>
          <p:spPr>
            <a:xfrm>
              <a:off x="395536" y="2852936"/>
              <a:ext cx="7623720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  <a:cs typeface="Helvetica" pitchFamily="34" charset="0"/>
                </a:rPr>
                <a:t>Mik a fontos különbségek az online és az offline kereskedelem között</a:t>
              </a:r>
              <a:endPara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531784">
              <a:off x="7622716" y="2755033"/>
              <a:ext cx="1168910" cy="221599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hu-HU" sz="13800" dirty="0" smtClean="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?</a:t>
              </a:r>
              <a:endParaRPr lang="en-US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1688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áté\Desktop\dotCommerce\pics\store inside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14824"/>
            <a:ext cx="1400939" cy="1862048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hu-HU" sz="11500" dirty="0" smtClean="0">
                <a:solidFill>
                  <a:prstClr val="white">
                    <a:lumMod val="95000"/>
                  </a:prstClr>
                </a:solidFill>
                <a:latin typeface="Helvetica" pitchFamily="34" charset="0"/>
                <a:cs typeface="Helvetica" pitchFamily="34" charset="0"/>
              </a:rPr>
              <a:t>1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xmlns="" val="49360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áté\Desktop\dotCommerce\pics\the-old-shopkeeper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-30138"/>
            <a:ext cx="9144000" cy="688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7043" y="3058545"/>
            <a:ext cx="5696957" cy="1754326"/>
          </a:xfrm>
          <a:prstGeom prst="rect">
            <a:avLst/>
          </a:prstGeom>
          <a:solidFill>
            <a:srgbClr val="000000">
              <a:alpha val="65882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3600" dirty="0" smtClean="0">
                <a:solidFill>
                  <a:schemeClr val="bg1">
                    <a:lumMod val="95000"/>
                  </a:schemeClr>
                </a:solidFill>
                <a:latin typeface="Helvetica" pitchFamily="34" charset="0"/>
                <a:cs typeface="Helvetica" pitchFamily="34" charset="0"/>
              </a:rPr>
              <a:t>A jó eladó már akkor tudja, hogy mit akar a vásárló, amikor az belép a boltba. 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60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áté\Desktop\dotCommerce\pics\1514214305081937016S600x600Q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0982202">
            <a:off x="-182371" y="336485"/>
            <a:ext cx="5067719" cy="584775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Ha már egyszer kijöttünk...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7077" y="635204"/>
            <a:ext cx="1293435" cy="1569660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r>
              <a:rPr lang="hu-HU" sz="96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332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4"/>
          <a:stretch/>
        </p:blipFill>
        <p:spPr bwMode="auto">
          <a:xfrm>
            <a:off x="0" y="0"/>
            <a:ext cx="91279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332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áté\Desktop\dotCommerce\pics\recommendation_engine_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293" y="3320988"/>
            <a:ext cx="915221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196752"/>
            <a:ext cx="8676456" cy="1200329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Az ajánlórendszer segít, hogy a vásárló gyorsan megtalálja a vágyott terméket.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84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áté\Documents\My Dropbox\Gravity bizdev\Marketing\Images\iStock_000007555914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-372"/>
            <a:ext cx="9144000" cy="68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36512" y="-105064"/>
            <a:ext cx="4959271" cy="1862048"/>
            <a:chOff x="83255" y="-105064"/>
            <a:chExt cx="4839504" cy="1862048"/>
          </a:xfrm>
          <a:solidFill>
            <a:srgbClr val="000000">
              <a:alpha val="10196"/>
            </a:srgbClr>
          </a:solidFill>
        </p:grpSpPr>
        <p:sp>
          <p:nvSpPr>
            <p:cNvPr id="4" name="TextBox 3"/>
            <p:cNvSpPr txBox="1"/>
            <p:nvPr/>
          </p:nvSpPr>
          <p:spPr>
            <a:xfrm>
              <a:off x="83255" y="281572"/>
              <a:ext cx="4488745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  <a:cs typeface="Helvetica" pitchFamily="34" charset="0"/>
                </a:rPr>
                <a:t>Hogyan működik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rot="531784">
              <a:off x="3917356" y="-105064"/>
              <a:ext cx="1005403" cy="18620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hu-HU" sz="11500" dirty="0" smtClean="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?</a:t>
              </a:r>
              <a:endParaRPr lang="en-US" sz="16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37176" y="5204637"/>
            <a:ext cx="7588241" cy="1862048"/>
            <a:chOff x="1175072" y="5204637"/>
            <a:chExt cx="7588241" cy="1862048"/>
          </a:xfrm>
          <a:solidFill>
            <a:srgbClr val="000000">
              <a:alpha val="10196"/>
            </a:srgbClr>
          </a:solidFill>
        </p:grpSpPr>
        <p:sp>
          <p:nvSpPr>
            <p:cNvPr id="7" name="TextBox 6"/>
            <p:cNvSpPr txBox="1"/>
            <p:nvPr/>
          </p:nvSpPr>
          <p:spPr>
            <a:xfrm>
              <a:off x="1175072" y="5733256"/>
              <a:ext cx="720878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  <a:cs typeface="Helvetica" pitchFamily="34" charset="0"/>
                </a:rPr>
                <a:t>Él a technika adta lehetőségekkel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531784">
              <a:off x="8168278" y="5204637"/>
              <a:ext cx="595035" cy="18620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hu-HU" sz="11500" dirty="0" smtClean="0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!</a:t>
              </a:r>
              <a:endParaRPr lang="en-US" sz="16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9360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15" r="3815"/>
          <a:stretch/>
        </p:blipFill>
        <p:spPr bwMode="auto">
          <a:xfrm>
            <a:off x="0" y="-26990"/>
            <a:ext cx="9144000" cy="692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áté\Documents\My Dropbox\Gravity bizdev\Marketing\Logo\gravity_logo_patent_curve_only_invertcolor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4300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879013"/>
            <a:ext cx="4788024" cy="646331"/>
          </a:xfrm>
          <a:prstGeom prst="rect">
            <a:avLst/>
          </a:prstGeom>
          <a:solidFill>
            <a:srgbClr val="000000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Megismeri a vásárlót</a:t>
            </a:r>
            <a:endParaRPr lang="en-US" sz="36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29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8146</TotalTime>
  <Words>133</Words>
  <Application>Microsoft Office PowerPoint</Application>
  <PresentationFormat>Diavetítés a képernyőre (4:3 oldalarány)</PresentationFormat>
  <Paragraphs>50</Paragraphs>
  <Slides>16</Slides>
  <Notes>16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Office Theme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Mate Varkonyi</dc:creator>
  <cp:lastModifiedBy>Sitku Eleonóra</cp:lastModifiedBy>
  <cp:revision>52</cp:revision>
  <cp:lastPrinted>2010-11-19T12:48:26Z</cp:lastPrinted>
  <dcterms:created xsi:type="dcterms:W3CDTF">2010-11-18T10:07:40Z</dcterms:created>
  <dcterms:modified xsi:type="dcterms:W3CDTF">2010-11-24T16:41:18Z</dcterms:modified>
</cp:coreProperties>
</file>